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357" r:id="rId3"/>
    <p:sldId id="355" r:id="rId4"/>
    <p:sldId id="352" r:id="rId5"/>
    <p:sldId id="353" r:id="rId6"/>
    <p:sldId id="350" r:id="rId7"/>
    <p:sldId id="351" r:id="rId8"/>
    <p:sldId id="356" r:id="rId9"/>
    <p:sldId id="362" r:id="rId10"/>
    <p:sldId id="364" r:id="rId11"/>
    <p:sldId id="363" r:id="rId12"/>
    <p:sldId id="380" r:id="rId13"/>
    <p:sldId id="365" r:id="rId14"/>
    <p:sldId id="266" r:id="rId15"/>
    <p:sldId id="346" r:id="rId16"/>
    <p:sldId id="367" r:id="rId17"/>
    <p:sldId id="366" r:id="rId18"/>
    <p:sldId id="347" r:id="rId19"/>
    <p:sldId id="348" r:id="rId20"/>
    <p:sldId id="368" r:id="rId21"/>
    <p:sldId id="374" r:id="rId22"/>
    <p:sldId id="375" r:id="rId23"/>
    <p:sldId id="376" r:id="rId24"/>
    <p:sldId id="377" r:id="rId25"/>
    <p:sldId id="378" r:id="rId26"/>
    <p:sldId id="379" r:id="rId27"/>
    <p:sldId id="381" r:id="rId28"/>
    <p:sldId id="371" r:id="rId29"/>
    <p:sldId id="383" r:id="rId30"/>
    <p:sldId id="384" r:id="rId31"/>
    <p:sldId id="385" r:id="rId32"/>
    <p:sldId id="372" r:id="rId33"/>
    <p:sldId id="373" r:id="rId34"/>
    <p:sldId id="358" r:id="rId35"/>
    <p:sldId id="32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3" autoAdjust="0"/>
    <p:restoredTop sz="94660"/>
  </p:normalViewPr>
  <p:slideViewPr>
    <p:cSldViewPr>
      <p:cViewPr varScale="1">
        <p:scale>
          <a:sx n="116" d="100"/>
          <a:sy n="116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5B8F-46AE-4A7F-A00D-861B1B2E9491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3F60-63A4-4A15-A8E7-A7913D770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3F60-63A4-4A15-A8E7-A7913D7708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3F60-63A4-4A15-A8E7-A7913D7708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5" y="6019800"/>
            <a:ext cx="759915" cy="75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3600" b="1" cap="none" spc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B7BF9D-A0D1-438D-819A-3925BD170254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DA54A5-852F-41F2-A0AB-C229DA204E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nue.nh.gov/msmanua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2766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DRA Municipal Services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Tax Rate Setting Software</a:t>
            </a:r>
            <a:br>
              <a:rPr lang="en-US" sz="3600" dirty="0" smtClean="0"/>
            </a:br>
            <a:r>
              <a:rPr lang="en-US" sz="3600" dirty="0" smtClean="0"/>
              <a:t>Appropriations Training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886200"/>
            <a:ext cx="6858000" cy="9144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72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33400" y="5486400"/>
            <a:ext cx="103632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Home Page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6902" y="1027708"/>
            <a:ext cx="8239898" cy="5832352"/>
            <a:chOff x="0" y="1027708"/>
            <a:chExt cx="8239898" cy="58323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87"/>
            <a:stretch/>
          </p:blipFill>
          <p:spPr bwMode="auto">
            <a:xfrm>
              <a:off x="0" y="1027708"/>
              <a:ext cx="8239898" cy="583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48"/>
            <a:stretch/>
          </p:blipFill>
          <p:spPr bwMode="auto">
            <a:xfrm>
              <a:off x="6662352" y="1029768"/>
              <a:ext cx="1577546" cy="583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34314" y="5055972"/>
            <a:ext cx="6096000" cy="152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 b="958"/>
          <a:stretch/>
        </p:blipFill>
        <p:spPr bwMode="auto">
          <a:xfrm>
            <a:off x="0" y="873210"/>
            <a:ext cx="9144000" cy="598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Budget Home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4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Convert all warrant articles (3 questions)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Submit appropriations as voted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Upload supplemental documentation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Print DRA “R” form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Appropriations-4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Converting Articles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76800" y="2036802"/>
            <a:ext cx="990599" cy="3754398"/>
            <a:chOff x="5029200" y="2036802"/>
            <a:chExt cx="902791" cy="3525799"/>
          </a:xfrm>
        </p:grpSpPr>
        <p:sp>
          <p:nvSpPr>
            <p:cNvPr id="4" name="Rounded Rectangle 3"/>
            <p:cNvSpPr/>
            <p:nvPr/>
          </p:nvSpPr>
          <p:spPr>
            <a:xfrm>
              <a:off x="5029200" y="2057400"/>
              <a:ext cx="902791" cy="35052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0" y="2036802"/>
              <a:ext cx="9027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Town Meeting Info</a:t>
              </a:r>
              <a:endParaRPr lang="en-US" sz="1000" b="1" dirty="0"/>
            </a:p>
          </p:txBody>
        </p:sp>
      </p:grpSp>
      <p:sp>
        <p:nvSpPr>
          <p:cNvPr id="103" name="Right Brace 102"/>
          <p:cNvSpPr/>
          <p:nvPr/>
        </p:nvSpPr>
        <p:spPr>
          <a:xfrm>
            <a:off x="5638800" y="3043403"/>
            <a:ext cx="293191" cy="2195775"/>
          </a:xfrm>
          <a:prstGeom prst="rightBrace">
            <a:avLst>
              <a:gd name="adj1" fmla="val 8333"/>
              <a:gd name="adj2" fmla="val 50375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1432963" y="3004095"/>
            <a:ext cx="3443837" cy="35778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1432963" y="3895278"/>
            <a:ext cx="3443837" cy="35778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1432963" y="5038278"/>
            <a:ext cx="3443837" cy="35778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Appropriations Conversion for Town/City/Village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96797" y="3599885"/>
            <a:ext cx="1005658" cy="941026"/>
            <a:chOff x="1278846" y="2307029"/>
            <a:chExt cx="1005658" cy="941026"/>
          </a:xfrm>
        </p:grpSpPr>
        <p:grpSp>
          <p:nvGrpSpPr>
            <p:cNvPr id="13" name="Group 12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" name="Rectangle 14"/>
            <p:cNvSpPr>
              <a:spLocks/>
            </p:cNvSpPr>
            <p:nvPr/>
          </p:nvSpPr>
          <p:spPr bwMode="auto">
            <a:xfrm>
              <a:off x="1478127" y="2759204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MS-636</a:t>
              </a:r>
            </a:p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MS-6c</a:t>
              </a:r>
            </a:p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MS-737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8" name="Right Brace 27"/>
          <p:cNvSpPr/>
          <p:nvPr/>
        </p:nvSpPr>
        <p:spPr>
          <a:xfrm>
            <a:off x="1459455" y="3043403"/>
            <a:ext cx="293191" cy="2195775"/>
          </a:xfrm>
          <a:prstGeom prst="rightBrace">
            <a:avLst>
              <a:gd name="adj1" fmla="val 8333"/>
              <a:gd name="adj2" fmla="val 50375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09600" y="3656399"/>
            <a:ext cx="1005658" cy="941026"/>
            <a:chOff x="1278846" y="2307029"/>
            <a:chExt cx="1005658" cy="941026"/>
          </a:xfrm>
        </p:grpSpPr>
        <p:grpSp>
          <p:nvGrpSpPr>
            <p:cNvPr id="67" name="Group 66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69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0" name="Group 69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8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 #2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01" name="Subtitle 2"/>
          <p:cNvSpPr txBox="1">
            <a:spLocks/>
          </p:cNvSpPr>
          <p:nvPr/>
        </p:nvSpPr>
        <p:spPr>
          <a:xfrm>
            <a:off x="476011" y="15240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u="sng" dirty="0" smtClean="0"/>
              <a:t>Warrant Article Drafting &amp; </a:t>
            </a:r>
          </a:p>
          <a:p>
            <a:pPr marL="0" indent="0" algn="ctr">
              <a:buNone/>
            </a:pPr>
            <a:r>
              <a:rPr lang="en-US" sz="1200" u="sng" dirty="0" smtClean="0"/>
              <a:t>Budget as Proposed</a:t>
            </a:r>
            <a:endParaRPr lang="en-US" sz="1200" u="sng" dirty="0"/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4648200" y="15240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u="sng" dirty="0" smtClean="0"/>
              <a:t>Appropriations Conversion and Submission</a:t>
            </a:r>
            <a:endParaRPr lang="en-US" sz="1200" u="sng" dirty="0"/>
          </a:p>
        </p:txBody>
      </p:sp>
      <p:grpSp>
        <p:nvGrpSpPr>
          <p:cNvPr id="59" name="Group 58"/>
          <p:cNvGrpSpPr/>
          <p:nvPr/>
        </p:nvGrpSpPr>
        <p:grpSpPr>
          <a:xfrm>
            <a:off x="609600" y="2634407"/>
            <a:ext cx="1005658" cy="941026"/>
            <a:chOff x="1278846" y="2307029"/>
            <a:chExt cx="1005658" cy="941026"/>
          </a:xfrm>
        </p:grpSpPr>
        <p:grpSp>
          <p:nvGrpSpPr>
            <p:cNvPr id="60" name="Group 59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62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3" name="Group 62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1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 #1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04" name="Right Arrow 103"/>
          <p:cNvSpPr/>
          <p:nvPr/>
        </p:nvSpPr>
        <p:spPr>
          <a:xfrm>
            <a:off x="6560174" y="3948261"/>
            <a:ext cx="463477" cy="3048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ight Arrow 104"/>
          <p:cNvSpPr/>
          <p:nvPr/>
        </p:nvSpPr>
        <p:spPr>
          <a:xfrm rot="19423588">
            <a:off x="6313347" y="3443939"/>
            <a:ext cx="736788" cy="3048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ight Arrow 105"/>
          <p:cNvSpPr/>
          <p:nvPr/>
        </p:nvSpPr>
        <p:spPr>
          <a:xfrm rot="2176412" flipV="1">
            <a:off x="6313347" y="4527512"/>
            <a:ext cx="736788" cy="3048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814060" y="3601407"/>
            <a:ext cx="1005658" cy="941026"/>
            <a:chOff x="1278846" y="2307029"/>
            <a:chExt cx="1005658" cy="941026"/>
          </a:xfrm>
        </p:grpSpPr>
        <p:grpSp>
          <p:nvGrpSpPr>
            <p:cNvPr id="108" name="Group 107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110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9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MS-232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998659" y="3604679"/>
            <a:ext cx="964059" cy="937617"/>
            <a:chOff x="1320445" y="2310438"/>
            <a:chExt cx="964059" cy="9376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17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6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MS-232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998658" y="4702705"/>
            <a:ext cx="964060" cy="937617"/>
            <a:chOff x="1320444" y="2310438"/>
            <a:chExt cx="964060" cy="937617"/>
          </a:xfrm>
        </p:grpSpPr>
        <p:grpSp>
          <p:nvGrpSpPr>
            <p:cNvPr id="122" name="Group 121"/>
            <p:cNvGrpSpPr/>
            <p:nvPr/>
          </p:nvGrpSpPr>
          <p:grpSpPr>
            <a:xfrm>
              <a:off x="1320444" y="2310438"/>
              <a:ext cx="964060" cy="937617"/>
              <a:chOff x="755134" y="445591"/>
              <a:chExt cx="964060" cy="937617"/>
            </a:xfrm>
          </p:grpSpPr>
          <p:pic>
            <p:nvPicPr>
              <p:cNvPr id="124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5" name="Group 124"/>
              <p:cNvGrpSpPr/>
              <p:nvPr/>
            </p:nvGrpSpPr>
            <p:grpSpPr>
              <a:xfrm>
                <a:off x="755134" y="450810"/>
                <a:ext cx="559842" cy="253916"/>
                <a:chOff x="1135748" y="251961"/>
                <a:chExt cx="559842" cy="253916"/>
              </a:xfrm>
            </p:grpSpPr>
            <p:sp>
              <p:nvSpPr>
                <p:cNvPr id="126" name="Rounded Rectangle 125"/>
                <p:cNvSpPr/>
                <p:nvPr/>
              </p:nvSpPr>
              <p:spPr>
                <a:xfrm>
                  <a:off x="1170349" y="304800"/>
                  <a:ext cx="525241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1135748" y="251961"/>
                  <a:ext cx="55984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Excel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3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00B05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MS-232</a:t>
              </a:r>
              <a:endParaRPr lang="en-US" altLang="en-US" sz="1300" b="1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998658" y="2577871"/>
            <a:ext cx="964060" cy="937617"/>
            <a:chOff x="1320444" y="2310438"/>
            <a:chExt cx="964060" cy="937617"/>
          </a:xfrm>
        </p:grpSpPr>
        <p:grpSp>
          <p:nvGrpSpPr>
            <p:cNvPr id="129" name="Group 128"/>
            <p:cNvGrpSpPr/>
            <p:nvPr/>
          </p:nvGrpSpPr>
          <p:grpSpPr>
            <a:xfrm>
              <a:off x="1320444" y="2310438"/>
              <a:ext cx="964060" cy="937617"/>
              <a:chOff x="755134" y="445591"/>
              <a:chExt cx="964060" cy="937617"/>
            </a:xfrm>
          </p:grpSpPr>
          <p:pic>
            <p:nvPicPr>
              <p:cNvPr id="131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2" name="Group 131"/>
              <p:cNvGrpSpPr/>
              <p:nvPr/>
            </p:nvGrpSpPr>
            <p:grpSpPr>
              <a:xfrm>
                <a:off x="755134" y="458520"/>
                <a:ext cx="559842" cy="253916"/>
                <a:chOff x="1135748" y="259671"/>
                <a:chExt cx="559842" cy="253916"/>
              </a:xfrm>
            </p:grpSpPr>
            <p:sp>
              <p:nvSpPr>
                <p:cNvPr id="133" name="Rounded Rectangle 132"/>
                <p:cNvSpPr/>
                <p:nvPr/>
              </p:nvSpPr>
              <p:spPr>
                <a:xfrm>
                  <a:off x="1170349" y="304800"/>
                  <a:ext cx="525241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1135748" y="259671"/>
                  <a:ext cx="54716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Word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0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0070C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</a:t>
              </a:r>
              <a:r>
                <a:rPr lang="en-US" altLang="en-US" sz="1300" b="1" dirty="0">
                  <a:solidFill>
                    <a:srgbClr val="0070C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2</a:t>
              </a:r>
              <a:endParaRPr lang="en-US" altLang="en-US" sz="1300" b="1" dirty="0" smtClean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9600" y="4678390"/>
            <a:ext cx="1005658" cy="941026"/>
            <a:chOff x="1278846" y="2307029"/>
            <a:chExt cx="1005658" cy="941026"/>
          </a:xfrm>
        </p:grpSpPr>
        <p:grpSp>
          <p:nvGrpSpPr>
            <p:cNvPr id="74" name="Group 73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76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 #3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15097" y="2819400"/>
            <a:ext cx="4561703" cy="393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n-US" sz="1800" dirty="0"/>
              <a:t>Did the Warrant Article Pass or Fail? </a:t>
            </a:r>
            <a:endParaRPr lang="en-US" sz="1800" dirty="0" smtClean="0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304800" y="3652625"/>
            <a:ext cx="4561703" cy="4369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2. </a:t>
            </a:r>
            <a:r>
              <a:rPr lang="en-US" sz="1800" dirty="0"/>
              <a:t>Was the Warrant Article Amended?</a:t>
            </a:r>
            <a:endParaRPr lang="en-US" sz="1800" dirty="0" smtClean="0"/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304800" y="4529328"/>
            <a:ext cx="4561703" cy="3474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Was Amendment Financial?</a:t>
            </a:r>
          </a:p>
        </p:txBody>
      </p:sp>
    </p:spTree>
    <p:extLst>
      <p:ext uri="{BB962C8B-B14F-4D97-AF65-F5344CB8AC3E}">
        <p14:creationId xmlns:p14="http://schemas.microsoft.com/office/powerpoint/2010/main" val="19016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4618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4618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4618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8" grpId="0" animBg="1"/>
      <p:bldP spid="101" grpId="0"/>
      <p:bldP spid="104" grpId="0" animBg="1"/>
      <p:bldP spid="105" grpId="0" animBg="1"/>
      <p:bldP spid="106" grpId="0" animBg="1"/>
      <p:bldP spid="99" grpId="0" build="p"/>
      <p:bldP spid="100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76800" y="2036802"/>
            <a:ext cx="990599" cy="3754398"/>
            <a:chOff x="5029200" y="2036802"/>
            <a:chExt cx="902791" cy="3525799"/>
          </a:xfrm>
        </p:grpSpPr>
        <p:sp>
          <p:nvSpPr>
            <p:cNvPr id="4" name="Rounded Rectangle 3"/>
            <p:cNvSpPr/>
            <p:nvPr/>
          </p:nvSpPr>
          <p:spPr>
            <a:xfrm>
              <a:off x="5029200" y="2057400"/>
              <a:ext cx="902791" cy="35052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9200" y="2036802"/>
              <a:ext cx="9027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Town Meeting Info</a:t>
              </a:r>
              <a:endParaRPr lang="en-US" sz="1000" b="1" dirty="0"/>
            </a:p>
          </p:txBody>
        </p:sp>
      </p:grpSp>
      <p:sp>
        <p:nvSpPr>
          <p:cNvPr id="103" name="Right Brace 102"/>
          <p:cNvSpPr/>
          <p:nvPr/>
        </p:nvSpPr>
        <p:spPr>
          <a:xfrm>
            <a:off x="5638800" y="3043403"/>
            <a:ext cx="293191" cy="2195775"/>
          </a:xfrm>
          <a:prstGeom prst="rightBrace">
            <a:avLst>
              <a:gd name="adj1" fmla="val 8333"/>
              <a:gd name="adj2" fmla="val 50375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1432963" y="3004095"/>
            <a:ext cx="3443837" cy="35778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1432963" y="3895278"/>
            <a:ext cx="3443837" cy="35778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1432963" y="5038278"/>
            <a:ext cx="3443837" cy="35778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96797" y="3599885"/>
            <a:ext cx="1005658" cy="941026"/>
            <a:chOff x="1278846" y="2307029"/>
            <a:chExt cx="1005658" cy="941026"/>
          </a:xfrm>
        </p:grpSpPr>
        <p:grpSp>
          <p:nvGrpSpPr>
            <p:cNvPr id="13" name="Group 12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15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4" name="Rectangle 14"/>
            <p:cNvSpPr>
              <a:spLocks/>
            </p:cNvSpPr>
            <p:nvPr/>
          </p:nvSpPr>
          <p:spPr bwMode="auto">
            <a:xfrm>
              <a:off x="1478127" y="2759204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</a:t>
              </a:r>
              <a:r>
                <a:rPr lang="en-US" altLang="en-US" sz="1300" b="1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2</a:t>
              </a:r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6</a:t>
              </a:r>
            </a:p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MS-26c</a:t>
              </a:r>
            </a:p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MS-27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8" name="Right Brace 27"/>
          <p:cNvSpPr/>
          <p:nvPr/>
        </p:nvSpPr>
        <p:spPr>
          <a:xfrm>
            <a:off x="1459455" y="3043403"/>
            <a:ext cx="293191" cy="2195775"/>
          </a:xfrm>
          <a:prstGeom prst="rightBrace">
            <a:avLst>
              <a:gd name="adj1" fmla="val 8333"/>
              <a:gd name="adj2" fmla="val 50375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09600" y="3656399"/>
            <a:ext cx="1005658" cy="941026"/>
            <a:chOff x="1278846" y="2307029"/>
            <a:chExt cx="1005658" cy="941026"/>
          </a:xfrm>
        </p:grpSpPr>
        <p:grpSp>
          <p:nvGrpSpPr>
            <p:cNvPr id="67" name="Group 66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69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0" name="Group 69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8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 #2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01" name="Subtitle 2"/>
          <p:cNvSpPr txBox="1">
            <a:spLocks/>
          </p:cNvSpPr>
          <p:nvPr/>
        </p:nvSpPr>
        <p:spPr>
          <a:xfrm>
            <a:off x="476011" y="15240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u="sng" dirty="0" smtClean="0"/>
              <a:t>Warrant Article Drafting &amp; </a:t>
            </a:r>
          </a:p>
          <a:p>
            <a:pPr marL="0" indent="0" algn="ctr">
              <a:buNone/>
            </a:pPr>
            <a:r>
              <a:rPr lang="en-US" sz="1200" u="sng" dirty="0" smtClean="0"/>
              <a:t>Budget as Proposed</a:t>
            </a:r>
            <a:endParaRPr lang="en-US" sz="1200" u="sng" dirty="0"/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4648200" y="15240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u="sng" dirty="0" smtClean="0"/>
              <a:t>Appropriations Conversion and Submission</a:t>
            </a:r>
            <a:endParaRPr lang="en-US" sz="1200" u="sng" dirty="0"/>
          </a:p>
        </p:txBody>
      </p:sp>
      <p:grpSp>
        <p:nvGrpSpPr>
          <p:cNvPr id="59" name="Group 58"/>
          <p:cNvGrpSpPr/>
          <p:nvPr/>
        </p:nvGrpSpPr>
        <p:grpSpPr>
          <a:xfrm>
            <a:off x="609600" y="2634407"/>
            <a:ext cx="1005658" cy="941026"/>
            <a:chOff x="1278846" y="2307029"/>
            <a:chExt cx="1005658" cy="941026"/>
          </a:xfrm>
        </p:grpSpPr>
        <p:grpSp>
          <p:nvGrpSpPr>
            <p:cNvPr id="60" name="Group 59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62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3" name="Group 62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1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 #1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04" name="Right Arrow 103"/>
          <p:cNvSpPr/>
          <p:nvPr/>
        </p:nvSpPr>
        <p:spPr>
          <a:xfrm>
            <a:off x="6560174" y="3948261"/>
            <a:ext cx="463477" cy="3048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ight Arrow 104"/>
          <p:cNvSpPr/>
          <p:nvPr/>
        </p:nvSpPr>
        <p:spPr>
          <a:xfrm rot="19423588">
            <a:off x="6313347" y="3443939"/>
            <a:ext cx="736788" cy="3048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ight Arrow 105"/>
          <p:cNvSpPr/>
          <p:nvPr/>
        </p:nvSpPr>
        <p:spPr>
          <a:xfrm rot="2176412" flipV="1">
            <a:off x="6313347" y="4527512"/>
            <a:ext cx="736788" cy="3048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814060" y="3601407"/>
            <a:ext cx="1005658" cy="941026"/>
            <a:chOff x="1278846" y="2307029"/>
            <a:chExt cx="1005658" cy="941026"/>
          </a:xfrm>
        </p:grpSpPr>
        <p:grpSp>
          <p:nvGrpSpPr>
            <p:cNvPr id="108" name="Group 107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110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1" name="Group 110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9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MS-22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998659" y="3604679"/>
            <a:ext cx="964059" cy="937617"/>
            <a:chOff x="1320445" y="2310438"/>
            <a:chExt cx="964059" cy="9376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17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6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MS-22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998658" y="4702705"/>
            <a:ext cx="964060" cy="937617"/>
            <a:chOff x="1320444" y="2310438"/>
            <a:chExt cx="964060" cy="937617"/>
          </a:xfrm>
        </p:grpSpPr>
        <p:grpSp>
          <p:nvGrpSpPr>
            <p:cNvPr id="122" name="Group 121"/>
            <p:cNvGrpSpPr/>
            <p:nvPr/>
          </p:nvGrpSpPr>
          <p:grpSpPr>
            <a:xfrm>
              <a:off x="1320444" y="2310438"/>
              <a:ext cx="964060" cy="937617"/>
              <a:chOff x="755134" y="445591"/>
              <a:chExt cx="964060" cy="937617"/>
            </a:xfrm>
          </p:grpSpPr>
          <p:pic>
            <p:nvPicPr>
              <p:cNvPr id="124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5" name="Group 124"/>
              <p:cNvGrpSpPr/>
              <p:nvPr/>
            </p:nvGrpSpPr>
            <p:grpSpPr>
              <a:xfrm>
                <a:off x="755134" y="450810"/>
                <a:ext cx="559842" cy="253916"/>
                <a:chOff x="1135748" y="251961"/>
                <a:chExt cx="559842" cy="253916"/>
              </a:xfrm>
            </p:grpSpPr>
            <p:sp>
              <p:nvSpPr>
                <p:cNvPr id="126" name="Rounded Rectangle 125"/>
                <p:cNvSpPr/>
                <p:nvPr/>
              </p:nvSpPr>
              <p:spPr>
                <a:xfrm>
                  <a:off x="1170349" y="304800"/>
                  <a:ext cx="525241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1135748" y="251961"/>
                  <a:ext cx="55984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Excel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3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00B05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MS-22</a:t>
              </a:r>
              <a:endParaRPr lang="en-US" altLang="en-US" sz="1300" b="1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998658" y="2577871"/>
            <a:ext cx="964060" cy="937617"/>
            <a:chOff x="1320444" y="2310438"/>
            <a:chExt cx="964060" cy="937617"/>
          </a:xfrm>
        </p:grpSpPr>
        <p:grpSp>
          <p:nvGrpSpPr>
            <p:cNvPr id="129" name="Group 128"/>
            <p:cNvGrpSpPr/>
            <p:nvPr/>
          </p:nvGrpSpPr>
          <p:grpSpPr>
            <a:xfrm>
              <a:off x="1320444" y="2310438"/>
              <a:ext cx="964060" cy="937617"/>
              <a:chOff x="755134" y="445591"/>
              <a:chExt cx="964060" cy="937617"/>
            </a:xfrm>
          </p:grpSpPr>
          <p:pic>
            <p:nvPicPr>
              <p:cNvPr id="131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2" name="Group 131"/>
              <p:cNvGrpSpPr/>
              <p:nvPr/>
            </p:nvGrpSpPr>
            <p:grpSpPr>
              <a:xfrm>
                <a:off x="755134" y="458520"/>
                <a:ext cx="559842" cy="253916"/>
                <a:chOff x="1135748" y="259671"/>
                <a:chExt cx="559842" cy="253916"/>
              </a:xfrm>
            </p:grpSpPr>
            <p:sp>
              <p:nvSpPr>
                <p:cNvPr id="133" name="Rounded Rectangle 132"/>
                <p:cNvSpPr/>
                <p:nvPr/>
              </p:nvSpPr>
              <p:spPr>
                <a:xfrm>
                  <a:off x="1170349" y="304800"/>
                  <a:ext cx="525241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1135748" y="259671"/>
                  <a:ext cx="54716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Word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0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0070C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9600" y="4678390"/>
            <a:ext cx="1005658" cy="941026"/>
            <a:chOff x="1278846" y="2307029"/>
            <a:chExt cx="1005658" cy="941026"/>
          </a:xfrm>
        </p:grpSpPr>
        <p:grpSp>
          <p:nvGrpSpPr>
            <p:cNvPr id="74" name="Group 73"/>
            <p:cNvGrpSpPr/>
            <p:nvPr/>
          </p:nvGrpSpPr>
          <p:grpSpPr>
            <a:xfrm>
              <a:off x="1278846" y="2307029"/>
              <a:ext cx="1005658" cy="941026"/>
              <a:chOff x="713536" y="442182"/>
              <a:chExt cx="1005658" cy="941026"/>
            </a:xfrm>
          </p:grpSpPr>
          <p:pic>
            <p:nvPicPr>
              <p:cNvPr id="76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713536" y="442182"/>
                <a:ext cx="803599" cy="253916"/>
                <a:chOff x="1094150" y="243333"/>
                <a:chExt cx="803599" cy="253916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1170349" y="304800"/>
                  <a:ext cx="574999" cy="1524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094150" y="243333"/>
                  <a:ext cx="80359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Software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5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 #3</a:t>
              </a:r>
              <a:endParaRPr lang="en-US" altLang="en-US" sz="1300" b="1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15097" y="2819400"/>
            <a:ext cx="4561703" cy="393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</a:t>
            </a:r>
            <a:r>
              <a:rPr lang="en-US" sz="1800" dirty="0"/>
              <a:t>Did the Warrant Article Pass or Fail? </a:t>
            </a:r>
            <a:endParaRPr lang="en-US" sz="1800" dirty="0" smtClean="0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304800" y="3652625"/>
            <a:ext cx="4561703" cy="4369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2. </a:t>
            </a:r>
            <a:r>
              <a:rPr lang="en-US" sz="1800" dirty="0"/>
              <a:t>Was the Warrant Article Amended?</a:t>
            </a:r>
            <a:endParaRPr lang="en-US" sz="1800" dirty="0" smtClean="0"/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304800" y="4529328"/>
            <a:ext cx="4561703" cy="34747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3. </a:t>
            </a:r>
            <a:r>
              <a:rPr lang="en-US" sz="1800" dirty="0"/>
              <a:t>Was Amendment Financial?</a:t>
            </a: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Appropriations Conversion for Schools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4618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4618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4618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8" grpId="0" animBg="1"/>
      <p:bldP spid="101" grpId="0"/>
      <p:bldP spid="104" grpId="0" animBg="1"/>
      <p:bldP spid="105" grpId="0" animBg="1"/>
      <p:bldP spid="106" grpId="0" animBg="1"/>
      <p:bldP spid="99" grpId="0" build="p"/>
      <p:bldP spid="100" grpId="0"/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509"/>
            <a:ext cx="8229600" cy="10390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DEMONSTRATION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2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Converting Special Types:</a:t>
            </a:r>
            <a:b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Collective Bargaining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process if you filed a CBA article </a:t>
            </a:r>
            <a:r>
              <a:rPr lang="en-US" u="sng" dirty="0" smtClean="0"/>
              <a:t>WITHOUT</a:t>
            </a:r>
            <a:r>
              <a:rPr lang="en-US" dirty="0" smtClean="0"/>
              <a:t> breaking down the values in the appropriate account codes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Indicate “Financial Amendment” and break the values down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Collective Bargaining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525963"/>
          </a:xfrm>
        </p:spPr>
        <p:txBody>
          <a:bodyPr/>
          <a:lstStyle/>
          <a:p>
            <a:r>
              <a:rPr lang="en-US" dirty="0" smtClean="0"/>
              <a:t>Question 1: Pass</a:t>
            </a:r>
          </a:p>
          <a:p>
            <a:r>
              <a:rPr lang="en-US" dirty="0" smtClean="0"/>
              <a:t>Question 2: Amended</a:t>
            </a:r>
          </a:p>
          <a:p>
            <a:r>
              <a:rPr lang="en-US" dirty="0" smtClean="0"/>
              <a:t>Question 3: Financial Amendment</a:t>
            </a:r>
          </a:p>
          <a:p>
            <a:pPr lvl="1"/>
            <a:r>
              <a:rPr lang="en-US" dirty="0" smtClean="0"/>
              <a:t>Break out values in the appropriations table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CBA Passes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Overview</a:t>
            </a:r>
          </a:p>
          <a:p>
            <a:pPr marL="457200" indent="-457200">
              <a:buAutoNum type="arabicPeriod"/>
            </a:pPr>
            <a:r>
              <a:rPr lang="en-US" dirty="0" smtClean="0"/>
              <a:t>Four steps of appropriations</a:t>
            </a:r>
          </a:p>
          <a:p>
            <a:pPr marL="713232" lvl="1" indent="-457200">
              <a:buAutoNum type="arabicPeriod"/>
            </a:pPr>
            <a:r>
              <a:rPr lang="en-US" dirty="0" smtClean="0"/>
              <a:t>Convert warrant articles</a:t>
            </a:r>
          </a:p>
          <a:p>
            <a:pPr marL="713232" lvl="1" indent="-457200">
              <a:buAutoNum type="arabicPeriod"/>
            </a:pPr>
            <a:r>
              <a:rPr lang="en-US" dirty="0" smtClean="0"/>
              <a:t>Submit appropriations as voted</a:t>
            </a:r>
          </a:p>
          <a:p>
            <a:pPr marL="713232" lvl="1" indent="-457200">
              <a:buAutoNum type="arabicPeriod"/>
            </a:pPr>
            <a:r>
              <a:rPr lang="en-US" dirty="0" smtClean="0"/>
              <a:t>Upload supplemental documents</a:t>
            </a:r>
          </a:p>
          <a:p>
            <a:pPr marL="713232" lvl="1" indent="-457200">
              <a:buAutoNum type="arabicPeriod"/>
            </a:pPr>
            <a:r>
              <a:rPr lang="en-US" dirty="0" smtClean="0"/>
              <a:t>Print DRA approved “R” form</a:t>
            </a:r>
          </a:p>
          <a:p>
            <a:pPr marL="713232" lvl="1" indent="-457200">
              <a:buAutoNum type="arabicPeriod"/>
            </a:pPr>
            <a:endParaRPr lang="en-US" dirty="0"/>
          </a:p>
          <a:p>
            <a:pPr marL="713232" lvl="1" indent="-457200">
              <a:buAutoNum type="arabicPeriod"/>
            </a:pPr>
            <a:endParaRPr lang="en-US" dirty="0" smtClean="0"/>
          </a:p>
          <a:p>
            <a:pPr marL="713232" lvl="1" indent="-457200">
              <a:buAutoNum type="arabicPeriod"/>
            </a:pPr>
            <a:endParaRPr lang="en-US" dirty="0" smtClean="0"/>
          </a:p>
          <a:p>
            <a:pPr marL="713232" lvl="1" indent="-457200">
              <a:buAutoNum type="arabicPeriod"/>
            </a:pPr>
            <a:endParaRPr lang="en-US" dirty="0" smtClean="0"/>
          </a:p>
          <a:p>
            <a:pPr marL="713232" lvl="1" indent="-457200"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2: Appropriations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509"/>
            <a:ext cx="8229600" cy="10390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DEMONSTRATION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9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Converting Special Types:</a:t>
            </a:r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Default Budget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/>
          <a:lstStyle/>
          <a:p>
            <a:r>
              <a:rPr lang="en-US" dirty="0" smtClean="0"/>
              <a:t>Two (2) scenarios</a:t>
            </a:r>
          </a:p>
          <a:p>
            <a:pPr lvl="1"/>
            <a:r>
              <a:rPr lang="en-US" dirty="0" smtClean="0"/>
              <a:t>Drafted default budget in the system</a:t>
            </a:r>
          </a:p>
          <a:p>
            <a:pPr lvl="1"/>
            <a:r>
              <a:rPr lang="en-US" dirty="0" smtClean="0"/>
              <a:t>Drafted default budget out of the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96000" cy="4525963"/>
          </a:xfrm>
        </p:spPr>
        <p:txBody>
          <a:bodyPr/>
          <a:lstStyle/>
          <a:p>
            <a:r>
              <a:rPr lang="en-US" dirty="0" smtClean="0"/>
              <a:t>If Operating Budget fails</a:t>
            </a:r>
          </a:p>
          <a:p>
            <a:pPr lvl="1"/>
            <a:r>
              <a:rPr lang="en-US" dirty="0" smtClean="0"/>
              <a:t>Indicate operating budget failed</a:t>
            </a:r>
          </a:p>
          <a:p>
            <a:pPr lvl="1"/>
            <a:r>
              <a:rPr lang="en-US" dirty="0" smtClean="0"/>
              <a:t>Indicate default budget passed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If Operating Budget passes</a:t>
            </a:r>
          </a:p>
          <a:p>
            <a:pPr lvl="1"/>
            <a:r>
              <a:rPr lang="en-US" dirty="0" smtClean="0"/>
              <a:t>Indicate operating budget passed</a:t>
            </a:r>
          </a:p>
          <a:p>
            <a:pPr lvl="1"/>
            <a:r>
              <a:rPr lang="en-US" dirty="0" smtClean="0"/>
              <a:t>Indicate default budget failed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Budget-In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/>
          <a:lstStyle/>
          <a:p>
            <a:r>
              <a:rPr lang="en-US" dirty="0" smtClean="0"/>
              <a:t>Operating Budget Fails</a:t>
            </a:r>
          </a:p>
          <a:p>
            <a:pPr lvl="1"/>
            <a:r>
              <a:rPr lang="en-US" dirty="0" smtClean="0"/>
              <a:t>Indicate it passed with a financial amendment</a:t>
            </a:r>
          </a:p>
          <a:p>
            <a:pPr lvl="1"/>
            <a:r>
              <a:rPr lang="en-US" dirty="0" smtClean="0"/>
              <a:t>In amendment block indicate that the operating budget failed and the values in the account code table are the default values</a:t>
            </a:r>
          </a:p>
          <a:p>
            <a:pPr lvl="1"/>
            <a:r>
              <a:rPr lang="en-US" dirty="0" smtClean="0"/>
              <a:t>Update the account code table to include default amounts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Budget-Out of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399"/>
            <a:ext cx="3352800" cy="426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58264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509"/>
            <a:ext cx="8229600" cy="10390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DEMONSTRATION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Submit </a:t>
            </a:r>
            <a:b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appropriations as voted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509"/>
            <a:ext cx="8229600" cy="10390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DEMONSTRATION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Supplemental documentation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Documentation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2438400"/>
            <a:ext cx="3962400" cy="1447800"/>
            <a:chOff x="0" y="2438400"/>
            <a:chExt cx="3962400" cy="1447800"/>
          </a:xfrm>
        </p:grpSpPr>
        <p:sp>
          <p:nvSpPr>
            <p:cNvPr id="8" name="Rounded Rectangle 7"/>
            <p:cNvSpPr/>
            <p:nvPr/>
          </p:nvSpPr>
          <p:spPr>
            <a:xfrm>
              <a:off x="0" y="2438400"/>
              <a:ext cx="3962400" cy="1447800"/>
            </a:xfrm>
            <a:prstGeom prst="round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1">
                  <a:srgbClr val="E6E6E6"/>
                </a:gs>
                <a:gs pos="32001">
                  <a:srgbClr val="7D8496">
                    <a:alpha val="22000"/>
                  </a:srgbClr>
                </a:gs>
                <a:gs pos="47000">
                  <a:srgbClr val="E6E6E6"/>
                </a:gs>
                <a:gs pos="85001">
                  <a:srgbClr val="7D8496">
                    <a:alpha val="30000"/>
                  </a:srgbClr>
                </a:gs>
                <a:gs pos="100000">
                  <a:srgbClr val="E6E6E6"/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" y="2514600"/>
              <a:ext cx="381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All Entities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Budget as posted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Warrant as posted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Meeting minutes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2438400"/>
            <a:ext cx="3962400" cy="1447800"/>
            <a:chOff x="3962400" y="2438400"/>
            <a:chExt cx="3962400" cy="1447800"/>
          </a:xfrm>
        </p:grpSpPr>
        <p:sp>
          <p:nvSpPr>
            <p:cNvPr id="6" name="Rounded Rectangle 5"/>
            <p:cNvSpPr/>
            <p:nvPr/>
          </p:nvSpPr>
          <p:spPr>
            <a:xfrm>
              <a:off x="3962400" y="2438400"/>
              <a:ext cx="3962400" cy="1447800"/>
            </a:xfrm>
            <a:prstGeom prst="round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1">
                  <a:srgbClr val="E6E6E6"/>
                </a:gs>
                <a:gs pos="32001">
                  <a:srgbClr val="7D8496">
                    <a:alpha val="22000"/>
                  </a:srgbClr>
                </a:gs>
                <a:gs pos="47000">
                  <a:srgbClr val="E6E6E6"/>
                </a:gs>
                <a:gs pos="85001">
                  <a:srgbClr val="7D8496">
                    <a:alpha val="30000"/>
                  </a:srgbClr>
                </a:gs>
                <a:gs pos="100000">
                  <a:srgbClr val="E6E6E6"/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2400" y="2514600"/>
              <a:ext cx="3962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Additional for SB-2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Certified counts/Ballot Minutes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Official Ballot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Deliberative session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2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Software launched on 11/17/2014</a:t>
            </a:r>
          </a:p>
          <a:p>
            <a:endParaRPr lang="en-US" dirty="0" smtClean="0"/>
          </a:p>
          <a:p>
            <a:r>
              <a:rPr lang="en-US" dirty="0" smtClean="0"/>
              <a:t>Usage do date</a:t>
            </a:r>
          </a:p>
          <a:p>
            <a:pPr lvl="1"/>
            <a:r>
              <a:rPr lang="en-US" dirty="0" smtClean="0"/>
              <a:t>Entities: 520</a:t>
            </a:r>
          </a:p>
          <a:p>
            <a:pPr lvl="1"/>
            <a:r>
              <a:rPr lang="en-US" dirty="0" smtClean="0"/>
              <a:t>Users: 757</a:t>
            </a:r>
          </a:p>
          <a:p>
            <a:pPr lvl="1"/>
            <a:r>
              <a:rPr lang="en-US" dirty="0" smtClean="0"/>
              <a:t>Warrants Drafted</a:t>
            </a:r>
            <a:r>
              <a:rPr lang="en-US" smtClean="0"/>
              <a:t>: 5,850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509"/>
            <a:ext cx="8229600" cy="10390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DEMONSTRATION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DRA Approval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525963"/>
          </a:xfrm>
        </p:spPr>
        <p:txBody>
          <a:bodyPr/>
          <a:lstStyle/>
          <a:p>
            <a:r>
              <a:rPr lang="en-US" dirty="0" smtClean="0"/>
              <a:t>DRA will review annual meeting information and make adjustments to Appropriations as Voted as necessary</a:t>
            </a:r>
          </a:p>
          <a:p>
            <a:endParaRPr lang="en-US" dirty="0" smtClean="0"/>
          </a:p>
          <a:p>
            <a:r>
              <a:rPr lang="en-US" dirty="0" smtClean="0"/>
              <a:t>Email will be sent when process is complete</a:t>
            </a:r>
          </a:p>
          <a:p>
            <a:endParaRPr lang="en-US" dirty="0"/>
          </a:p>
          <a:p>
            <a:r>
              <a:rPr lang="en-US" dirty="0" smtClean="0"/>
              <a:t>Log in, and download your “R” form (MS-232R/MS-22R)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8509"/>
            <a:ext cx="8229600" cy="103909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DEMONSTRATION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8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Username request email</a:t>
            </a:r>
          </a:p>
          <a:p>
            <a:r>
              <a:rPr lang="en-US" dirty="0" smtClean="0"/>
              <a:t>Help Videos</a:t>
            </a:r>
          </a:p>
          <a:p>
            <a:pPr lvl="1"/>
            <a:r>
              <a:rPr lang="en-US" dirty="0" smtClean="0"/>
              <a:t>www.t2.unh.edu/dra-municipal-services</a:t>
            </a:r>
          </a:p>
          <a:p>
            <a:r>
              <a:rPr lang="en-US" dirty="0" smtClean="0"/>
              <a:t>Complete user manual</a:t>
            </a:r>
          </a:p>
          <a:p>
            <a:pPr lvl="1"/>
            <a:r>
              <a:rPr lang="en-US" dirty="0" smtClean="0">
                <a:hlinkClick r:id="rId2"/>
              </a:rPr>
              <a:t>www.revenue.nh.gov/msmanual</a:t>
            </a:r>
            <a:endParaRPr lang="en-US" dirty="0" smtClean="0"/>
          </a:p>
          <a:p>
            <a:pPr lvl="1"/>
            <a:r>
              <a:rPr lang="en-US" dirty="0"/>
              <a:t>http://revenue.nh.gov/mun-prop/municipal/municipal-software.htm</a:t>
            </a:r>
            <a:endParaRPr lang="en-US" dirty="0" smtClean="0"/>
          </a:p>
          <a:p>
            <a:r>
              <a:rPr lang="en-US" dirty="0" smtClean="0"/>
              <a:t>Municipal advisor</a:t>
            </a:r>
          </a:p>
          <a:p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staff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8302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-381000" y="2018773"/>
            <a:ext cx="6373365" cy="544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304800" y="976410"/>
            <a:ext cx="8382000" cy="5729190"/>
          </a:xfrm>
          <a:prstGeom prst="round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>
                  <a:alpha val="22000"/>
                </a:srgbClr>
              </a:gs>
              <a:gs pos="47000">
                <a:srgbClr val="E6E6E6"/>
              </a:gs>
              <a:gs pos="85001">
                <a:srgbClr val="7D8496">
                  <a:alpha val="30000"/>
                </a:srgbClr>
              </a:gs>
              <a:gs pos="100000">
                <a:srgbClr val="E6E6E6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41526" y="1884515"/>
            <a:ext cx="964059" cy="937617"/>
            <a:chOff x="1320445" y="2310438"/>
            <a:chExt cx="964059" cy="937617"/>
          </a:xfrm>
        </p:grpSpPr>
        <p:grpSp>
          <p:nvGrpSpPr>
            <p:cNvPr id="46" name="Group 4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8600" y="2872934"/>
            <a:ext cx="964059" cy="937617"/>
            <a:chOff x="1320445" y="2310438"/>
            <a:chExt cx="964059" cy="937617"/>
          </a:xfrm>
        </p:grpSpPr>
        <p:grpSp>
          <p:nvGrpSpPr>
            <p:cNvPr id="22" name="Group 21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MS-232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8341" y="3438210"/>
            <a:ext cx="964059" cy="937617"/>
            <a:chOff x="1320445" y="2310438"/>
            <a:chExt cx="964059" cy="937617"/>
          </a:xfrm>
        </p:grpSpPr>
        <p:grpSp>
          <p:nvGrpSpPr>
            <p:cNvPr id="76" name="Group 7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Group 7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7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MS-535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77054" y="3136325"/>
            <a:ext cx="937617" cy="937617"/>
            <a:chOff x="1346887" y="2310438"/>
            <a:chExt cx="937617" cy="937617"/>
          </a:xfrm>
        </p:grpSpPr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19523" y="3279756"/>
            <a:ext cx="937617" cy="937617"/>
            <a:chOff x="1346887" y="2310438"/>
            <a:chExt cx="937617" cy="937617"/>
          </a:xfrm>
        </p:grpSpPr>
        <p:pic>
          <p:nvPicPr>
            <p:cNvPr id="9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2130" y="3486249"/>
            <a:ext cx="937617" cy="937617"/>
            <a:chOff x="1346887" y="2310438"/>
            <a:chExt cx="937617" cy="937617"/>
          </a:xfrm>
        </p:grpSpPr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90600" y="3653989"/>
            <a:ext cx="937617" cy="937617"/>
            <a:chOff x="1346887" y="2310438"/>
            <a:chExt cx="937617" cy="937617"/>
          </a:xfrm>
        </p:grpSpPr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</a:t>
              </a:r>
              <a:r>
                <a:rPr lang="en-US" altLang="en-US" sz="105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endParaRPr lang="en-US" altLang="en-US" sz="9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Right Brace 98"/>
          <p:cNvSpPr/>
          <p:nvPr/>
        </p:nvSpPr>
        <p:spPr>
          <a:xfrm>
            <a:off x="2043987" y="3473420"/>
            <a:ext cx="223084" cy="86051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57200" y="152718"/>
            <a:ext cx="85344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Process-Towns/Cities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198532" y="3429551"/>
            <a:ext cx="964059" cy="937617"/>
            <a:chOff x="1320445" y="2310438"/>
            <a:chExt cx="964059" cy="937617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0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9" name="Group 10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7" name="Rectangle 14"/>
            <p:cNvSpPr>
              <a:spLocks/>
            </p:cNvSpPr>
            <p:nvPr/>
          </p:nvSpPr>
          <p:spPr bwMode="auto">
            <a:xfrm>
              <a:off x="1478127" y="2733531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Proposed Budget</a:t>
              </a:r>
            </a:p>
            <a:p>
              <a:pPr algn="ctr"/>
              <a:r>
                <a:rPr lang="en-US" altLang="en-US" sz="8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MS-636</a:t>
              </a:r>
              <a:endParaRPr lang="en-US" altLang="en-US" sz="8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  <a:p>
              <a:pPr algn="ctr"/>
              <a:r>
                <a:rPr lang="en-US" altLang="en-US" sz="8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MS-6c</a:t>
              </a:r>
              <a:endParaRPr lang="en-US" altLang="en-US" sz="8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  <a:p>
              <a:pPr algn="ctr"/>
              <a:r>
                <a:rPr lang="en-US" altLang="en-US" sz="8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MS-737</a:t>
              </a:r>
              <a:endParaRPr lang="en-US" altLang="en-US" sz="8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98" name="Elbow Connector 97"/>
          <p:cNvCxnSpPr/>
          <p:nvPr/>
        </p:nvCxnSpPr>
        <p:spPr>
          <a:xfrm flipV="1">
            <a:off x="3101441" y="4481111"/>
            <a:ext cx="2050160" cy="370424"/>
          </a:xfrm>
          <a:prstGeom prst="bentConnector3">
            <a:avLst>
              <a:gd name="adj1" fmla="val 2646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2662983" y="315523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664883" y="4343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057400" y="459886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Estimated Revenues</a:t>
            </a:r>
            <a:endParaRPr lang="en-US" sz="11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2048853" y="27954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Proposed</a:t>
            </a:r>
          </a:p>
          <a:p>
            <a:pPr algn="ctr"/>
            <a:r>
              <a:rPr lang="en-US" sz="1100" b="1" dirty="0" smtClean="0"/>
              <a:t>Appropriations</a:t>
            </a:r>
            <a:endParaRPr lang="en-US" sz="11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028306" y="4003223"/>
            <a:ext cx="964059" cy="937617"/>
            <a:chOff x="1320445" y="2310438"/>
            <a:chExt cx="964059" cy="9376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17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6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MS-434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121" name="Elbow Connector 120"/>
          <p:cNvCxnSpPr/>
          <p:nvPr/>
        </p:nvCxnSpPr>
        <p:spPr>
          <a:xfrm flipV="1">
            <a:off x="5883155" y="3991084"/>
            <a:ext cx="1082868" cy="52049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>
            <a:off x="4876800" y="3397439"/>
            <a:ext cx="2089223" cy="3778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5492758" y="4940840"/>
            <a:ext cx="0" cy="5491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76800" y="549001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Re-estimate Revenues</a:t>
            </a:r>
            <a:endParaRPr lang="en-US" sz="11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5114453" y="3124929"/>
            <a:ext cx="844646" cy="556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Tax Rate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Setting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5511376" y="2819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523132" y="3714029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>
            <a:off x="4976710" y="3305999"/>
            <a:ext cx="0" cy="1828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3101441" y="3010905"/>
            <a:ext cx="1094841" cy="3308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-381000" y="2018773"/>
            <a:ext cx="6373365" cy="544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304800" y="976410"/>
            <a:ext cx="8382000" cy="5729190"/>
          </a:xfrm>
          <a:prstGeom prst="round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>
                  <a:alpha val="22000"/>
                </a:srgbClr>
              </a:gs>
              <a:gs pos="47000">
                <a:srgbClr val="E6E6E6"/>
              </a:gs>
              <a:gs pos="85001">
                <a:srgbClr val="7D8496">
                  <a:alpha val="30000"/>
                </a:srgbClr>
              </a:gs>
              <a:gs pos="100000">
                <a:srgbClr val="E6E6E6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41526" y="1884515"/>
            <a:ext cx="964059" cy="937617"/>
            <a:chOff x="1320445" y="2310438"/>
            <a:chExt cx="964059" cy="937617"/>
          </a:xfrm>
        </p:grpSpPr>
        <p:grpSp>
          <p:nvGrpSpPr>
            <p:cNvPr id="46" name="Group 4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MS-1V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8600" y="2872934"/>
            <a:ext cx="964059" cy="937617"/>
            <a:chOff x="1320445" y="2310438"/>
            <a:chExt cx="964059" cy="937617"/>
          </a:xfrm>
        </p:grpSpPr>
        <p:grpSp>
          <p:nvGrpSpPr>
            <p:cNvPr id="22" name="Group 21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MS-232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8341" y="3438210"/>
            <a:ext cx="964059" cy="937617"/>
            <a:chOff x="1320445" y="2310438"/>
            <a:chExt cx="964059" cy="937617"/>
          </a:xfrm>
        </p:grpSpPr>
        <p:grpSp>
          <p:nvGrpSpPr>
            <p:cNvPr id="76" name="Group 7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Group 7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7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MS-535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77054" y="3136325"/>
            <a:ext cx="937617" cy="937617"/>
            <a:chOff x="1346887" y="2310438"/>
            <a:chExt cx="937617" cy="937617"/>
          </a:xfrm>
        </p:grpSpPr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19523" y="3279756"/>
            <a:ext cx="937617" cy="937617"/>
            <a:chOff x="1346887" y="2310438"/>
            <a:chExt cx="937617" cy="937617"/>
          </a:xfrm>
        </p:grpSpPr>
        <p:pic>
          <p:nvPicPr>
            <p:cNvPr id="9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2130" y="3486249"/>
            <a:ext cx="937617" cy="937617"/>
            <a:chOff x="1346887" y="2310438"/>
            <a:chExt cx="937617" cy="937617"/>
          </a:xfrm>
        </p:grpSpPr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90600" y="3653989"/>
            <a:ext cx="937617" cy="937617"/>
            <a:chOff x="1346887" y="2310438"/>
            <a:chExt cx="937617" cy="937617"/>
          </a:xfrm>
        </p:grpSpPr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9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</a:t>
              </a:r>
              <a:r>
                <a:rPr lang="en-US" altLang="en-US" sz="105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endParaRPr lang="en-US" altLang="en-US" sz="9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Right Brace 98"/>
          <p:cNvSpPr/>
          <p:nvPr/>
        </p:nvSpPr>
        <p:spPr>
          <a:xfrm>
            <a:off x="2043987" y="3473420"/>
            <a:ext cx="223084" cy="86051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57200" y="152718"/>
            <a:ext cx="85344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Process-Villages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198532" y="3429551"/>
            <a:ext cx="964059" cy="937617"/>
            <a:chOff x="1320445" y="2310438"/>
            <a:chExt cx="964059" cy="937617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0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9" name="Group 10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7" name="Rectangle 14"/>
            <p:cNvSpPr>
              <a:spLocks/>
            </p:cNvSpPr>
            <p:nvPr/>
          </p:nvSpPr>
          <p:spPr bwMode="auto">
            <a:xfrm>
              <a:off x="1478127" y="2808461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Proposed </a:t>
              </a:r>
              <a:r>
                <a:rPr lang="en-US" altLang="en-US" sz="11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Budget</a:t>
              </a:r>
              <a:br>
                <a:rPr lang="en-US" altLang="en-US" sz="11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</a:br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MS-636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  <a:p>
              <a:pPr algn="ctr"/>
              <a:r>
                <a:rPr lang="en-US" altLang="en-US" sz="11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MS-737</a:t>
              </a:r>
            </a:p>
            <a:p>
              <a:pPr algn="ctr"/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98" name="Elbow Connector 97"/>
          <p:cNvCxnSpPr/>
          <p:nvPr/>
        </p:nvCxnSpPr>
        <p:spPr>
          <a:xfrm flipV="1">
            <a:off x="3101441" y="4481111"/>
            <a:ext cx="2050160" cy="370424"/>
          </a:xfrm>
          <a:prstGeom prst="bentConnector3">
            <a:avLst>
              <a:gd name="adj1" fmla="val 2646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2662983" y="315523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664883" y="4343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057400" y="459886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Estimated Revenues</a:t>
            </a:r>
            <a:endParaRPr lang="en-US" sz="11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2048853" y="27954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Proposed</a:t>
            </a:r>
          </a:p>
          <a:p>
            <a:pPr algn="ctr"/>
            <a:r>
              <a:rPr lang="en-US" sz="1100" b="1" dirty="0" smtClean="0"/>
              <a:t>Appropriations</a:t>
            </a:r>
            <a:endParaRPr lang="en-US" sz="11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028306" y="4003223"/>
            <a:ext cx="964059" cy="937617"/>
            <a:chOff x="1320445" y="2310438"/>
            <a:chExt cx="964059" cy="9376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17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6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MS-434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121" name="Elbow Connector 120"/>
          <p:cNvCxnSpPr/>
          <p:nvPr/>
        </p:nvCxnSpPr>
        <p:spPr>
          <a:xfrm flipV="1">
            <a:off x="5883155" y="3991084"/>
            <a:ext cx="1082868" cy="52049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>
            <a:off x="4876800" y="3397439"/>
            <a:ext cx="2089223" cy="3778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5492758" y="4940840"/>
            <a:ext cx="0" cy="5491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76800" y="549001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Re-estimate Revenues</a:t>
            </a:r>
            <a:endParaRPr lang="en-US" sz="11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5114453" y="3124929"/>
            <a:ext cx="844646" cy="556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Tax Rate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Setting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5511376" y="2819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523132" y="3714029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>
            <a:off x="4976710" y="3305999"/>
            <a:ext cx="0" cy="1828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3101441" y="3010905"/>
            <a:ext cx="1094841" cy="3308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-381000" y="2018773"/>
            <a:ext cx="6373365" cy="544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304800" y="976410"/>
            <a:ext cx="8382000" cy="5729190"/>
          </a:xfrm>
          <a:prstGeom prst="round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>
                  <a:alpha val="22000"/>
                </a:srgbClr>
              </a:gs>
              <a:gs pos="47000">
                <a:srgbClr val="E6E6E6"/>
              </a:gs>
              <a:gs pos="85001">
                <a:srgbClr val="7D8496">
                  <a:alpha val="30000"/>
                </a:srgbClr>
              </a:gs>
              <a:gs pos="100000">
                <a:srgbClr val="E6E6E6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41526" y="1884515"/>
            <a:ext cx="964059" cy="937617"/>
            <a:chOff x="1320445" y="2310438"/>
            <a:chExt cx="964059" cy="937617"/>
          </a:xfrm>
        </p:grpSpPr>
        <p:grpSp>
          <p:nvGrpSpPr>
            <p:cNvPr id="46" name="Group 4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8600" y="2872934"/>
            <a:ext cx="964059" cy="937617"/>
            <a:chOff x="1320445" y="2310438"/>
            <a:chExt cx="964059" cy="937617"/>
          </a:xfrm>
        </p:grpSpPr>
        <p:grpSp>
          <p:nvGrpSpPr>
            <p:cNvPr id="22" name="Group 21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MS-22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8341" y="3438210"/>
            <a:ext cx="964059" cy="937617"/>
            <a:chOff x="1320445" y="2310438"/>
            <a:chExt cx="964059" cy="937617"/>
          </a:xfrm>
        </p:grpSpPr>
        <p:grpSp>
          <p:nvGrpSpPr>
            <p:cNvPr id="76" name="Group 7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Group 7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7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MS-25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77054" y="3136325"/>
            <a:ext cx="937617" cy="937617"/>
            <a:chOff x="1346887" y="2310438"/>
            <a:chExt cx="937617" cy="937617"/>
          </a:xfrm>
        </p:grpSpPr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19523" y="3279756"/>
            <a:ext cx="937617" cy="937617"/>
            <a:chOff x="1346887" y="2310438"/>
            <a:chExt cx="937617" cy="937617"/>
          </a:xfrm>
        </p:grpSpPr>
        <p:pic>
          <p:nvPicPr>
            <p:cNvPr id="9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2130" y="3486249"/>
            <a:ext cx="937617" cy="937617"/>
            <a:chOff x="1346887" y="2310438"/>
            <a:chExt cx="937617" cy="937617"/>
          </a:xfrm>
        </p:grpSpPr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90600" y="3653989"/>
            <a:ext cx="937617" cy="937617"/>
            <a:chOff x="1346887" y="2310438"/>
            <a:chExt cx="937617" cy="937617"/>
          </a:xfrm>
        </p:grpSpPr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9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Right Brace 98"/>
          <p:cNvSpPr/>
          <p:nvPr/>
        </p:nvSpPr>
        <p:spPr>
          <a:xfrm>
            <a:off x="2043987" y="3473420"/>
            <a:ext cx="223084" cy="86051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57200" y="152718"/>
            <a:ext cx="85344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Process-schools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198532" y="3429551"/>
            <a:ext cx="964059" cy="937617"/>
            <a:chOff x="1320445" y="2310438"/>
            <a:chExt cx="964059" cy="937617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0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9" name="Group 10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7" name="Rectangle 14"/>
            <p:cNvSpPr>
              <a:spLocks/>
            </p:cNvSpPr>
            <p:nvPr/>
          </p:nvSpPr>
          <p:spPr bwMode="auto">
            <a:xfrm>
              <a:off x="1478127" y="2733531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Proposed Budget</a:t>
              </a:r>
            </a:p>
            <a:p>
              <a:pPr algn="ctr"/>
              <a:r>
                <a:rPr lang="en-US" altLang="en-US" sz="8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MS-26</a:t>
              </a:r>
              <a:endParaRPr lang="en-US" altLang="en-US" sz="8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  <a:p>
              <a:pPr algn="ctr"/>
              <a:r>
                <a:rPr lang="en-US" altLang="en-US" sz="8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MS-26c</a:t>
              </a:r>
              <a:endParaRPr lang="en-US" altLang="en-US" sz="8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  <a:p>
              <a:pPr algn="ctr"/>
              <a:r>
                <a:rPr lang="en-US" altLang="en-US" sz="8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MS-27</a:t>
              </a:r>
              <a:endParaRPr lang="en-US" altLang="en-US" sz="8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98" name="Elbow Connector 97"/>
          <p:cNvCxnSpPr/>
          <p:nvPr/>
        </p:nvCxnSpPr>
        <p:spPr>
          <a:xfrm flipV="1">
            <a:off x="3101441" y="4481111"/>
            <a:ext cx="2050160" cy="370424"/>
          </a:xfrm>
          <a:prstGeom prst="bentConnector3">
            <a:avLst>
              <a:gd name="adj1" fmla="val 2646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2662983" y="315523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664883" y="4343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057400" y="459886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Estimated Revenues</a:t>
            </a:r>
            <a:endParaRPr lang="en-US" sz="11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2048853" y="27954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Proposed</a:t>
            </a:r>
          </a:p>
          <a:p>
            <a:pPr algn="ctr"/>
            <a:r>
              <a:rPr lang="en-US" sz="1100" b="1" dirty="0" smtClean="0"/>
              <a:t>Appropriations</a:t>
            </a:r>
            <a:endParaRPr lang="en-US" sz="11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028306" y="4003223"/>
            <a:ext cx="964059" cy="937617"/>
            <a:chOff x="1320445" y="2310438"/>
            <a:chExt cx="964059" cy="9376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17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6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MS-24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121" name="Elbow Connector 120"/>
          <p:cNvCxnSpPr/>
          <p:nvPr/>
        </p:nvCxnSpPr>
        <p:spPr>
          <a:xfrm flipV="1">
            <a:off x="5883155" y="3991084"/>
            <a:ext cx="1082868" cy="52049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>
            <a:off x="4876800" y="3397439"/>
            <a:ext cx="2089223" cy="3778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5492758" y="4940840"/>
            <a:ext cx="0" cy="5491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76800" y="549001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Re-estimate Revenues</a:t>
            </a:r>
            <a:endParaRPr lang="en-US" sz="11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5114453" y="3124929"/>
            <a:ext cx="844646" cy="556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Tax Rate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Setting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5511376" y="2819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523132" y="3714029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>
            <a:off x="4976710" y="3305999"/>
            <a:ext cx="0" cy="1828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3101441" y="3010905"/>
            <a:ext cx="1094841" cy="3308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-381000" y="2018773"/>
            <a:ext cx="6373365" cy="544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304800" y="976410"/>
            <a:ext cx="8382000" cy="5729190"/>
          </a:xfrm>
          <a:prstGeom prst="round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>
                  <a:alpha val="22000"/>
                </a:srgbClr>
              </a:gs>
              <a:gs pos="47000">
                <a:srgbClr val="E6E6E6"/>
              </a:gs>
              <a:gs pos="85001">
                <a:srgbClr val="7D8496">
                  <a:alpha val="30000"/>
                </a:srgbClr>
              </a:gs>
              <a:gs pos="100000">
                <a:srgbClr val="E6E6E6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14671" y="2199348"/>
            <a:ext cx="2902096" cy="1839383"/>
            <a:chOff x="3573162" y="976410"/>
            <a:chExt cx="1371600" cy="4281941"/>
          </a:xfrm>
        </p:grpSpPr>
        <p:sp>
          <p:nvSpPr>
            <p:cNvPr id="100" name="Rounded Rectangle 99"/>
            <p:cNvSpPr/>
            <p:nvPr/>
          </p:nvSpPr>
          <p:spPr>
            <a:xfrm>
              <a:off x="3573162" y="976410"/>
              <a:ext cx="1371600" cy="4281941"/>
            </a:xfrm>
            <a:prstGeom prst="round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606434" y="991151"/>
              <a:ext cx="1305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Training </a:t>
              </a:r>
            </a:p>
            <a:p>
              <a:pPr algn="ctr"/>
              <a:r>
                <a:rPr lang="en-US" dirty="0" smtClean="0"/>
                <a:t>Session 2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1526" y="1884515"/>
            <a:ext cx="964059" cy="937617"/>
            <a:chOff x="1320445" y="2310438"/>
            <a:chExt cx="964059" cy="937617"/>
          </a:xfrm>
        </p:grpSpPr>
        <p:grpSp>
          <p:nvGrpSpPr>
            <p:cNvPr id="46" name="Group 4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" name="Rectangle 14"/>
            <p:cNvSpPr>
              <a:spLocks/>
            </p:cNvSpPr>
            <p:nvPr/>
          </p:nvSpPr>
          <p:spPr bwMode="auto">
            <a:xfrm>
              <a:off x="1543897" y="2753297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MS-1</a:t>
              </a:r>
            </a:p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MS-1V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8600" y="2872934"/>
            <a:ext cx="964059" cy="937617"/>
            <a:chOff x="1320445" y="2310438"/>
            <a:chExt cx="964059" cy="937617"/>
          </a:xfrm>
        </p:grpSpPr>
        <p:grpSp>
          <p:nvGrpSpPr>
            <p:cNvPr id="22" name="Group 21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1478127" y="2755478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MS-232</a:t>
              </a:r>
            </a:p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MS-22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08341" y="3438210"/>
            <a:ext cx="964059" cy="937617"/>
            <a:chOff x="1320445" y="2310438"/>
            <a:chExt cx="964059" cy="937617"/>
          </a:xfrm>
        </p:grpSpPr>
        <p:grpSp>
          <p:nvGrpSpPr>
            <p:cNvPr id="76" name="Group 7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Group 7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7" name="Rectangle 14"/>
            <p:cNvSpPr>
              <a:spLocks/>
            </p:cNvSpPr>
            <p:nvPr/>
          </p:nvSpPr>
          <p:spPr bwMode="auto">
            <a:xfrm>
              <a:off x="1478127" y="2723602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MS-535</a:t>
              </a:r>
            </a:p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MS-25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77054" y="3136325"/>
            <a:ext cx="937617" cy="937617"/>
            <a:chOff x="1346887" y="2310438"/>
            <a:chExt cx="937617" cy="937617"/>
          </a:xfrm>
        </p:grpSpPr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119523" y="3279756"/>
            <a:ext cx="937617" cy="937617"/>
            <a:chOff x="1346887" y="2310438"/>
            <a:chExt cx="937617" cy="937617"/>
          </a:xfrm>
        </p:grpSpPr>
        <p:pic>
          <p:nvPicPr>
            <p:cNvPr id="90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52130" y="3486249"/>
            <a:ext cx="937617" cy="937617"/>
            <a:chOff x="1346887" y="2310438"/>
            <a:chExt cx="937617" cy="937617"/>
          </a:xfrm>
        </p:grpSpPr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90600" y="3653989"/>
            <a:ext cx="937617" cy="937617"/>
            <a:chOff x="1346887" y="2310438"/>
            <a:chExt cx="937617" cy="937617"/>
          </a:xfrm>
        </p:grpSpPr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887" y="2310438"/>
              <a:ext cx="937617" cy="937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Rectangle 14"/>
            <p:cNvSpPr>
              <a:spLocks/>
            </p:cNvSpPr>
            <p:nvPr/>
          </p:nvSpPr>
          <p:spPr bwMode="auto">
            <a:xfrm>
              <a:off x="1543897" y="2647533"/>
              <a:ext cx="543595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Warrant</a:t>
              </a:r>
              <a:endParaRPr lang="en-US" altLang="en-US" sz="9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9" name="Right Brace 98"/>
          <p:cNvSpPr/>
          <p:nvPr/>
        </p:nvSpPr>
        <p:spPr>
          <a:xfrm>
            <a:off x="2043987" y="3473420"/>
            <a:ext cx="223084" cy="86051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57200" y="152718"/>
            <a:ext cx="85344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198532" y="3429551"/>
            <a:ext cx="964059" cy="937617"/>
            <a:chOff x="1320445" y="2310438"/>
            <a:chExt cx="964059" cy="937617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0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9" name="Group 108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7" name="Rectangle 14"/>
            <p:cNvSpPr>
              <a:spLocks/>
            </p:cNvSpPr>
            <p:nvPr/>
          </p:nvSpPr>
          <p:spPr bwMode="auto">
            <a:xfrm>
              <a:off x="1478127" y="2647533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Proposed Budget</a:t>
              </a:r>
              <a:endParaRPr lang="en-US" altLang="en-US" sz="11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98" name="Elbow Connector 97"/>
          <p:cNvCxnSpPr/>
          <p:nvPr/>
        </p:nvCxnSpPr>
        <p:spPr>
          <a:xfrm flipV="1">
            <a:off x="3101441" y="4481111"/>
            <a:ext cx="2050160" cy="370424"/>
          </a:xfrm>
          <a:prstGeom prst="bentConnector3">
            <a:avLst>
              <a:gd name="adj1" fmla="val 2646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2662983" y="315523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664883" y="4343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057400" y="459886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Estimated Revenues</a:t>
            </a:r>
            <a:endParaRPr lang="en-US" sz="11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2048853" y="27954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Proposed</a:t>
            </a:r>
          </a:p>
          <a:p>
            <a:pPr algn="ctr"/>
            <a:r>
              <a:rPr lang="en-US" sz="1100" b="1" dirty="0" smtClean="0"/>
              <a:t>Appropriations</a:t>
            </a:r>
            <a:endParaRPr lang="en-US" sz="11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5028306" y="4003223"/>
            <a:ext cx="964059" cy="937617"/>
            <a:chOff x="1320445" y="2310438"/>
            <a:chExt cx="964059" cy="937617"/>
          </a:xfrm>
        </p:grpSpPr>
        <p:grpSp>
          <p:nvGrpSpPr>
            <p:cNvPr id="115" name="Group 114"/>
            <p:cNvGrpSpPr/>
            <p:nvPr/>
          </p:nvGrpSpPr>
          <p:grpSpPr>
            <a:xfrm>
              <a:off x="1320445" y="2310438"/>
              <a:ext cx="964059" cy="937617"/>
              <a:chOff x="755135" y="445591"/>
              <a:chExt cx="964059" cy="937617"/>
            </a:xfrm>
          </p:grpSpPr>
          <p:pic>
            <p:nvPicPr>
              <p:cNvPr id="117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77" y="445591"/>
                <a:ext cx="937617" cy="9376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755135" y="449044"/>
                <a:ext cx="464452" cy="261610"/>
                <a:chOff x="1135749" y="250195"/>
                <a:chExt cx="464452" cy="26161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1170350" y="304800"/>
                  <a:ext cx="429850" cy="152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135749" y="250195"/>
                  <a:ext cx="46445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PDF</a:t>
                  </a:r>
                  <a:endParaRPr lang="en-US" sz="105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6" name="Rectangle 14"/>
            <p:cNvSpPr>
              <a:spLocks/>
            </p:cNvSpPr>
            <p:nvPr/>
          </p:nvSpPr>
          <p:spPr bwMode="auto">
            <a:xfrm>
              <a:off x="1478127" y="2691989"/>
              <a:ext cx="685800" cy="2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 Light" charset="0"/>
                </a:defRPr>
              </a:lvl9pPr>
            </a:lstStyle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MS-434</a:t>
              </a:r>
            </a:p>
            <a:p>
              <a:pPr algn="ctr"/>
              <a:r>
                <a:rPr lang="en-US" altLang="en-US" sz="1300" b="1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MS-24</a:t>
              </a:r>
              <a:endParaRPr lang="en-US" altLang="en-US" sz="1300" b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cxnSp>
        <p:nvCxnSpPr>
          <p:cNvPr id="121" name="Elbow Connector 120"/>
          <p:cNvCxnSpPr/>
          <p:nvPr/>
        </p:nvCxnSpPr>
        <p:spPr>
          <a:xfrm flipV="1">
            <a:off x="5883155" y="3991084"/>
            <a:ext cx="1082868" cy="52049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>
            <a:off x="4876800" y="3397439"/>
            <a:ext cx="2089223" cy="3778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5492758" y="4940840"/>
            <a:ext cx="0" cy="54917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76800" y="549001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Re-estimate Revenues</a:t>
            </a:r>
            <a:endParaRPr lang="en-US" sz="11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5114453" y="3124929"/>
            <a:ext cx="844646" cy="5566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Tax Rate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Setting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5511376" y="2819951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523132" y="3714029"/>
            <a:ext cx="0" cy="27432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>
            <a:off x="4976710" y="3305999"/>
            <a:ext cx="0" cy="1828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3101441" y="3010905"/>
            <a:ext cx="1094841" cy="330837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2" grpId="0"/>
      <p:bldP spid="124" grpId="0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676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trike="sngStrike" dirty="0"/>
              <a:t>Getting Started/</a:t>
            </a:r>
            <a:r>
              <a:rPr lang="en-US" strike="sngStrike" dirty="0" smtClean="0"/>
              <a:t>Budgets</a:t>
            </a:r>
            <a:endParaRPr lang="en-US" strike="sngStrike" dirty="0"/>
          </a:p>
          <a:p>
            <a:pPr marL="457200" indent="-457200">
              <a:buAutoNum type="arabicPeriod"/>
            </a:pPr>
            <a:r>
              <a:rPr lang="en-US" dirty="0" smtClean="0"/>
              <a:t>Appropriations (</a:t>
            </a:r>
            <a:r>
              <a:rPr lang="en-US" dirty="0"/>
              <a:t>You are here!)</a:t>
            </a:r>
          </a:p>
          <a:p>
            <a:pPr marL="457200" indent="-457200">
              <a:buAutoNum type="arabicPeriod"/>
            </a:pPr>
            <a:r>
              <a:rPr lang="en-US" dirty="0"/>
              <a:t>Tax Rates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</a:t>
            </a:r>
            <a:br>
              <a:rPr lang="en-US" dirty="0" smtClean="0"/>
            </a:br>
            <a:r>
              <a:rPr lang="en-US" dirty="0" smtClean="0"/>
              <a:t>Training Sessions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3276600"/>
            <a:ext cx="8839200" cy="1817132"/>
            <a:chOff x="76200" y="1230868"/>
            <a:chExt cx="8839200" cy="1817132"/>
          </a:xfrm>
        </p:grpSpPr>
        <p:sp>
          <p:nvSpPr>
            <p:cNvPr id="5" name="Rectangle 4"/>
            <p:cNvSpPr/>
            <p:nvPr/>
          </p:nvSpPr>
          <p:spPr>
            <a:xfrm>
              <a:off x="111210" y="1624914"/>
              <a:ext cx="8779476" cy="14230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6200" y="1600200"/>
              <a:ext cx="8839200" cy="381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924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Nov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567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Dec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35210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Jan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4853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Feb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4496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Mar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4139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Apr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3782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May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83425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Jun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3068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Jul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2711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Aug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2354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Sep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0" y="1624914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Oct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2400" y="2133600"/>
              <a:ext cx="2454876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Getting Started/Budgets</a:t>
              </a:r>
              <a:endParaRPr lang="en-US" sz="12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34051" y="2413686"/>
              <a:ext cx="2454876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Appropriations</a:t>
              </a:r>
              <a:endParaRPr lang="en-US" sz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944496" y="2667000"/>
              <a:ext cx="19050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Tax Rates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924" y="1230868"/>
              <a:ext cx="874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Training Calendar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16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Identifying Appropriations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3432</TotalTime>
  <Words>604</Words>
  <Application>Microsoft Office PowerPoint</Application>
  <PresentationFormat>On-screen Show (4:3)</PresentationFormat>
  <Paragraphs>261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DRA Municipal Services  Tax Rate Setting Software Appropriations Training</vt:lpstr>
      <vt:lpstr>Session 2: Appropriations</vt:lpstr>
      <vt:lpstr>Software Status</vt:lpstr>
      <vt:lpstr>PowerPoint Presentation</vt:lpstr>
      <vt:lpstr>PowerPoint Presentation</vt:lpstr>
      <vt:lpstr>PowerPoint Presentation</vt:lpstr>
      <vt:lpstr>PowerPoint Presentation</vt:lpstr>
      <vt:lpstr>Software  Training Sessions</vt:lpstr>
      <vt:lpstr>Identifying Appropriations</vt:lpstr>
      <vt:lpstr>Home Page</vt:lpstr>
      <vt:lpstr>Budget Home</vt:lpstr>
      <vt:lpstr>Appropriations-4 Steps</vt:lpstr>
      <vt:lpstr>Converting Articles</vt:lpstr>
      <vt:lpstr>Appropriations Conversion for Town/City/Village </vt:lpstr>
      <vt:lpstr>Appropriations Conversion for Schools </vt:lpstr>
      <vt:lpstr>DEMONSTRATION</vt:lpstr>
      <vt:lpstr>Converting Special Types: Collective Bargaining</vt:lpstr>
      <vt:lpstr>Collective Bargaining Agreement</vt:lpstr>
      <vt:lpstr>If your CBA Passes</vt:lpstr>
      <vt:lpstr>DEMONSTRATION</vt:lpstr>
      <vt:lpstr>Converting Special Types: Default Budget</vt:lpstr>
      <vt:lpstr>Default Budget</vt:lpstr>
      <vt:lpstr>Default Budget-In System</vt:lpstr>
      <vt:lpstr>Default Budget-Out of System</vt:lpstr>
      <vt:lpstr>DEMONSTRATION</vt:lpstr>
      <vt:lpstr>Submit  appropriations as voted</vt:lpstr>
      <vt:lpstr>DEMONSTRATION</vt:lpstr>
      <vt:lpstr>Supplemental documentation</vt:lpstr>
      <vt:lpstr>Supplemental Documentation</vt:lpstr>
      <vt:lpstr>DEMONSTRATION</vt:lpstr>
      <vt:lpstr>DRA Approval</vt:lpstr>
      <vt:lpstr>DRA Approval</vt:lpstr>
      <vt:lpstr>DEMONSTRATION</vt:lpstr>
      <vt:lpstr>Resources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 Municipal Services Tax Rate Setting Software</dc:title>
  <dc:creator>dsalzer</dc:creator>
  <cp:lastModifiedBy>dsalzer</cp:lastModifiedBy>
  <cp:revision>127</cp:revision>
  <dcterms:created xsi:type="dcterms:W3CDTF">2014-10-01T17:24:19Z</dcterms:created>
  <dcterms:modified xsi:type="dcterms:W3CDTF">2015-05-20T18:07:03Z</dcterms:modified>
</cp:coreProperties>
</file>